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56" r:id="rId5"/>
    <p:sldId id="257" r:id="rId6"/>
    <p:sldId id="259" r:id="rId7"/>
    <p:sldId id="260" r:id="rId8"/>
    <p:sldId id="265" r:id="rId9"/>
    <p:sldId id="261" r:id="rId10"/>
    <p:sldId id="264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E41055-B738-4A1A-9947-4BBAC4F25F1D}" v="11" dt="2023-09-08T07:53:23.807"/>
    <p1510:client id="{3F338B0E-326E-4E6B-803F-282CC1B78A0E}" v="13" dt="2023-09-08T09:58:35.219"/>
    <p1510:client id="{A731472D-FA6D-4A93-926E-0D3D5665746B}" v="342" dt="2023-09-08T10:00:30.848"/>
    <p1510:client id="{C0E90176-03EB-4BCC-BE7D-6DDF28617952}" v="13" dt="2023-09-08T09:24:57.7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854" autoAdjust="0"/>
  </p:normalViewPr>
  <p:slideViewPr>
    <p:cSldViewPr snapToGrid="0">
      <p:cViewPr varScale="1">
        <p:scale>
          <a:sx n="72" d="100"/>
          <a:sy n="72" d="100"/>
        </p:scale>
        <p:origin x="110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0B164-8D2D-4D2E-8207-78EA223943D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0CDBE-E9B5-4B93-82D5-90BC517FA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78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federation@sport-u.com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7CA6F0-3F54-4F69-9EA7-84BB25730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1F5A5F-CC2B-465D-A0EF-E214652DA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0">
            <a:extLst>
              <a:ext uri="{FF2B5EF4-FFF2-40B4-BE49-F238E27FC236}">
                <a16:creationId xmlns:a16="http://schemas.microsoft.com/office/drawing/2014/main" id="{1915A69F-5199-43B0-8113-D0CFDE9E2FE2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10308117" y="5453354"/>
            <a:ext cx="1883883" cy="1404646"/>
            <a:chOff x="0" y="-3585"/>
            <a:chExt cx="1688" cy="3392"/>
          </a:xfrm>
        </p:grpSpPr>
        <p:sp>
          <p:nvSpPr>
            <p:cNvPr id="8" name="Freeform 62">
              <a:extLst>
                <a:ext uri="{FF2B5EF4-FFF2-40B4-BE49-F238E27FC236}">
                  <a16:creationId xmlns:a16="http://schemas.microsoft.com/office/drawing/2014/main" id="{DBACB36D-AFB9-4CBA-B9DC-CF6F78280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1730"/>
              <a:ext cx="1619" cy="1537"/>
            </a:xfrm>
            <a:custGeom>
              <a:avLst/>
              <a:gdLst>
                <a:gd name="T0" fmla="*/ 0 w 1619"/>
                <a:gd name="T1" fmla="+- 0 -1730 -1730"/>
                <a:gd name="T2" fmla="*/ -1730 h 1537"/>
                <a:gd name="T3" fmla="*/ 0 w 1619"/>
                <a:gd name="T4" fmla="+- 0 -193 -1730"/>
                <a:gd name="T5" fmla="*/ -193 h 1537"/>
                <a:gd name="T6" fmla="*/ 1619 w 1619"/>
                <a:gd name="T7" fmla="+- 0 -961 -1730"/>
                <a:gd name="T8" fmla="*/ -961 h 1537"/>
                <a:gd name="T9" fmla="*/ 0 w 1619"/>
                <a:gd name="T10" fmla="+- 0 -1730 -1730"/>
                <a:gd name="T11" fmla="*/ -1730 h 1537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619" h="1537">
                  <a:moveTo>
                    <a:pt x="0" y="0"/>
                  </a:moveTo>
                  <a:lnTo>
                    <a:pt x="0" y="1537"/>
                  </a:lnTo>
                  <a:lnTo>
                    <a:pt x="1619" y="7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9" name="Freeform 61">
              <a:extLst>
                <a:ext uri="{FF2B5EF4-FFF2-40B4-BE49-F238E27FC236}">
                  <a16:creationId xmlns:a16="http://schemas.microsoft.com/office/drawing/2014/main" id="{ACE0861C-294E-4F6E-BEBB-1F6CB24A6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3585"/>
              <a:ext cx="1688" cy="2524"/>
            </a:xfrm>
            <a:custGeom>
              <a:avLst/>
              <a:gdLst>
                <a:gd name="T0" fmla="*/ 1688 w 1688"/>
                <a:gd name="T1" fmla="+- 0 -3585 -3585"/>
                <a:gd name="T2" fmla="*/ -3585 h 2524"/>
                <a:gd name="T3" fmla="*/ 0 w 1688"/>
                <a:gd name="T4" fmla="+- 0 -3585 -3585"/>
                <a:gd name="T5" fmla="*/ -3585 h 2524"/>
                <a:gd name="T6" fmla="*/ 0 w 1688"/>
                <a:gd name="T7" fmla="+- 0 -1863 -3585"/>
                <a:gd name="T8" fmla="*/ -1863 h 2524"/>
                <a:gd name="T9" fmla="*/ 1688 w 1688"/>
                <a:gd name="T10" fmla="+- 0 -1061 -3585"/>
                <a:gd name="T11" fmla="*/ -1061 h 2524"/>
                <a:gd name="T12" fmla="*/ 1688 w 1688"/>
                <a:gd name="T13" fmla="+- 0 -3585 -3585"/>
                <a:gd name="T14" fmla="*/ -3585 h 2524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688" h="2524">
                  <a:moveTo>
                    <a:pt x="1688" y="0"/>
                  </a:moveTo>
                  <a:lnTo>
                    <a:pt x="0" y="0"/>
                  </a:lnTo>
                  <a:lnTo>
                    <a:pt x="0" y="1722"/>
                  </a:lnTo>
                  <a:lnTo>
                    <a:pt x="1688" y="2524"/>
                  </a:lnTo>
                  <a:lnTo>
                    <a:pt x="1688" y="0"/>
                  </a:lnTo>
                  <a:close/>
                </a:path>
              </a:pathLst>
            </a:custGeom>
            <a:solidFill>
              <a:srgbClr val="D618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2E1175C8-8047-4AF9-B44D-6E04C2E403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469" y="216920"/>
            <a:ext cx="1496681" cy="1102501"/>
          </a:xfrm>
          <a:prstGeom prst="rect">
            <a:avLst/>
          </a:prstGeom>
        </p:spPr>
      </p:pic>
      <p:sp>
        <p:nvSpPr>
          <p:cNvPr id="12" name="Freeform 57">
            <a:extLst>
              <a:ext uri="{FF2B5EF4-FFF2-40B4-BE49-F238E27FC236}">
                <a16:creationId xmlns:a16="http://schemas.microsoft.com/office/drawing/2014/main" id="{AC9D5717-2EB9-4ED1-9142-FCD8A54A79C3}"/>
              </a:ext>
            </a:extLst>
          </p:cNvPr>
          <p:cNvSpPr>
            <a:spLocks/>
          </p:cNvSpPr>
          <p:nvPr userDrawn="1"/>
        </p:nvSpPr>
        <p:spPr bwMode="auto">
          <a:xfrm rot="16200000" flipH="1">
            <a:off x="6111393" y="2749406"/>
            <a:ext cx="1045206" cy="7171981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3" name="Freeform 57">
            <a:extLst>
              <a:ext uri="{FF2B5EF4-FFF2-40B4-BE49-F238E27FC236}">
                <a16:creationId xmlns:a16="http://schemas.microsoft.com/office/drawing/2014/main" id="{58E8DC9E-59DC-45EF-84E0-653D5AED7F25}"/>
              </a:ext>
            </a:extLst>
          </p:cNvPr>
          <p:cNvSpPr>
            <a:spLocks/>
          </p:cNvSpPr>
          <p:nvPr userDrawn="1"/>
        </p:nvSpPr>
        <p:spPr bwMode="auto">
          <a:xfrm rot="16200000" flipV="1">
            <a:off x="5544752" y="-5552629"/>
            <a:ext cx="1102500" cy="12192001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EE7682F1-4DB1-49B6-BDA4-EDD9E2164C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27098"/>
            <a:ext cx="10515600" cy="901565"/>
          </a:xfrm>
        </p:spPr>
        <p:txBody>
          <a:bodyPr anchor="b">
            <a:normAutofit/>
          </a:bodyPr>
          <a:lstStyle>
            <a:lvl1pPr algn="ctr">
              <a:defRPr lang="fr-FR" sz="54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771E3A67-6E1D-4C74-A7A7-872EC1FDDCF5}"/>
              </a:ext>
            </a:extLst>
          </p:cNvPr>
          <p:cNvSpPr txBox="1">
            <a:spLocks/>
          </p:cNvSpPr>
          <p:nvPr userDrawn="1"/>
        </p:nvSpPr>
        <p:spPr>
          <a:xfrm>
            <a:off x="838200" y="3334931"/>
            <a:ext cx="10515600" cy="151036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54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</a:lstStyle>
          <a:p>
            <a:pPr algn="ctr"/>
            <a:r>
              <a:rPr lang="fr-FR" sz="5400" b="1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</a:rPr>
              <a:t>-</a:t>
            </a:r>
            <a:r>
              <a:rPr lang="fr-FR" sz="5400" b="1" dirty="0">
                <a:solidFill>
                  <a:srgbClr val="C00000"/>
                </a:solidFill>
                <a:latin typeface="Avenir Next LT Pro" panose="020B0504020202020204" pitchFamily="34" charset="0"/>
              </a:rPr>
              <a:t>-</a:t>
            </a:r>
          </a:p>
          <a:p>
            <a:pPr algn="ctr"/>
            <a:r>
              <a:rPr lang="fr-FR" sz="5400" b="1" dirty="0">
                <a:solidFill>
                  <a:srgbClr val="C00000"/>
                </a:solidFill>
                <a:latin typeface="Avenir Next LT Pro" panose="020B0504020202020204" pitchFamily="34" charset="0"/>
              </a:rPr>
              <a:t>FF SPORT U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F8566172-B7C0-4658-B2E3-1F7BA3B4DA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1073684">
            <a:off x="4716702" y="5452597"/>
            <a:ext cx="7413941" cy="496714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Date -- Lieu</a:t>
            </a:r>
          </a:p>
        </p:txBody>
      </p:sp>
    </p:spTree>
    <p:extLst>
      <p:ext uri="{BB962C8B-B14F-4D97-AF65-F5344CB8AC3E}">
        <p14:creationId xmlns:p14="http://schemas.microsoft.com/office/powerpoint/2010/main" val="81393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FD2ADD-0726-4BDC-B871-FC2AB13A4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7D998B-5ECF-40DF-843B-791EFB863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D32B89-C671-46CF-94E3-53349B7AE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A88D5D-B5A2-4809-8308-CE031B9F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C03B9A-9197-4A62-AFBC-311A0E69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4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C88B4ED-84D1-4D76-8128-E521300A9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2575A7-D7B4-42FF-9078-8CB54CF27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5A47E5-0153-46D0-9635-60D51C7E0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2995BA-31C2-44A1-BDE2-8A5283EC2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5C36F1-E467-46C1-886E-A04EE1281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36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BD7848-469E-4322-8CB7-2AE14AE03F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1162" y="136524"/>
            <a:ext cx="10014333" cy="676864"/>
          </a:xfrm>
        </p:spPr>
        <p:txBody>
          <a:bodyPr>
            <a:normAutofit/>
          </a:bodyPr>
          <a:lstStyle>
            <a:lvl1pPr>
              <a:defRPr lang="fr-FR" sz="3200" b="1" kern="1200" dirty="0">
                <a:solidFill>
                  <a:srgbClr val="C00000"/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D17865-27DE-4A06-81A5-E1305111A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31162" y="1378182"/>
            <a:ext cx="10014333" cy="4351338"/>
          </a:xfrm>
        </p:spPr>
        <p:txBody>
          <a:bodyPr/>
          <a:lstStyle>
            <a:lvl1pPr>
              <a:defRPr lang="fr-FR" sz="24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800100" indent="-342900">
              <a:buFont typeface="+mj-lt"/>
              <a:buAutoNum type="arabicPeriod"/>
              <a:defRPr lang="fr-FR" sz="18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2pPr>
            <a:lvl3pPr>
              <a:defRPr lang="fr-FR" sz="1800" b="0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3pPr>
            <a:lvl4pPr>
              <a:defRPr lang="fr-FR" sz="1800" b="0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4pPr>
            <a:lvl5pPr>
              <a:defRPr lang="fr-FR" sz="1800" b="0" kern="1200" dirty="0" smtClean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4"/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53061B-0368-4734-A260-D0896576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276141-55CD-47BA-A235-C19DE57F3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0EBC2-2CD1-41FF-9E5E-EA51E53AC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0A6D9E2-96AC-45D2-A088-860E840C24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13" y="74852"/>
            <a:ext cx="1465661" cy="1079651"/>
          </a:xfrm>
          <a:prstGeom prst="rect">
            <a:avLst/>
          </a:prstGeom>
        </p:spPr>
      </p:pic>
      <p:sp>
        <p:nvSpPr>
          <p:cNvPr id="8" name="Freeform 57">
            <a:extLst>
              <a:ext uri="{FF2B5EF4-FFF2-40B4-BE49-F238E27FC236}">
                <a16:creationId xmlns:a16="http://schemas.microsoft.com/office/drawing/2014/main" id="{F97EE2DD-7ECB-4D30-87F3-AB751D7596FB}"/>
              </a:ext>
            </a:extLst>
          </p:cNvPr>
          <p:cNvSpPr>
            <a:spLocks/>
          </p:cNvSpPr>
          <p:nvPr userDrawn="1"/>
        </p:nvSpPr>
        <p:spPr bwMode="auto">
          <a:xfrm rot="16200000" flipH="1">
            <a:off x="9366653" y="5065443"/>
            <a:ext cx="787706" cy="2797408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grpSp>
        <p:nvGrpSpPr>
          <p:cNvPr id="9" name="Group 60">
            <a:extLst>
              <a:ext uri="{FF2B5EF4-FFF2-40B4-BE49-F238E27FC236}">
                <a16:creationId xmlns:a16="http://schemas.microsoft.com/office/drawing/2014/main" id="{072FF177-3873-43BC-8490-CFD51784BBBA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11260932" y="5772838"/>
            <a:ext cx="931068" cy="1096559"/>
            <a:chOff x="0" y="-3585"/>
            <a:chExt cx="1688" cy="3392"/>
          </a:xfrm>
        </p:grpSpPr>
        <p:sp>
          <p:nvSpPr>
            <p:cNvPr id="10" name="Freeform 62">
              <a:extLst>
                <a:ext uri="{FF2B5EF4-FFF2-40B4-BE49-F238E27FC236}">
                  <a16:creationId xmlns:a16="http://schemas.microsoft.com/office/drawing/2014/main" id="{89251CF3-FF0E-4115-AC19-ADD1AD7B2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1730"/>
              <a:ext cx="1619" cy="1537"/>
            </a:xfrm>
            <a:custGeom>
              <a:avLst/>
              <a:gdLst>
                <a:gd name="T0" fmla="*/ 0 w 1619"/>
                <a:gd name="T1" fmla="+- 0 -1730 -1730"/>
                <a:gd name="T2" fmla="*/ -1730 h 1537"/>
                <a:gd name="T3" fmla="*/ 0 w 1619"/>
                <a:gd name="T4" fmla="+- 0 -193 -1730"/>
                <a:gd name="T5" fmla="*/ -193 h 1537"/>
                <a:gd name="T6" fmla="*/ 1619 w 1619"/>
                <a:gd name="T7" fmla="+- 0 -961 -1730"/>
                <a:gd name="T8" fmla="*/ -961 h 1537"/>
                <a:gd name="T9" fmla="*/ 0 w 1619"/>
                <a:gd name="T10" fmla="+- 0 -1730 -1730"/>
                <a:gd name="T11" fmla="*/ -1730 h 1537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619" h="1537">
                  <a:moveTo>
                    <a:pt x="0" y="0"/>
                  </a:moveTo>
                  <a:lnTo>
                    <a:pt x="0" y="1537"/>
                  </a:lnTo>
                  <a:lnTo>
                    <a:pt x="1619" y="7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1" name="Freeform 61">
              <a:extLst>
                <a:ext uri="{FF2B5EF4-FFF2-40B4-BE49-F238E27FC236}">
                  <a16:creationId xmlns:a16="http://schemas.microsoft.com/office/drawing/2014/main" id="{C854661C-03E8-4D3C-8CD0-D824FBA9E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3585"/>
              <a:ext cx="1688" cy="2524"/>
            </a:xfrm>
            <a:custGeom>
              <a:avLst/>
              <a:gdLst>
                <a:gd name="T0" fmla="*/ 1688 w 1688"/>
                <a:gd name="T1" fmla="+- 0 -3585 -3585"/>
                <a:gd name="T2" fmla="*/ -3585 h 2524"/>
                <a:gd name="T3" fmla="*/ 0 w 1688"/>
                <a:gd name="T4" fmla="+- 0 -3585 -3585"/>
                <a:gd name="T5" fmla="*/ -3585 h 2524"/>
                <a:gd name="T6" fmla="*/ 0 w 1688"/>
                <a:gd name="T7" fmla="+- 0 -1863 -3585"/>
                <a:gd name="T8" fmla="*/ -1863 h 2524"/>
                <a:gd name="T9" fmla="*/ 1688 w 1688"/>
                <a:gd name="T10" fmla="+- 0 -1061 -3585"/>
                <a:gd name="T11" fmla="*/ -1061 h 2524"/>
                <a:gd name="T12" fmla="*/ 1688 w 1688"/>
                <a:gd name="T13" fmla="+- 0 -3585 -3585"/>
                <a:gd name="T14" fmla="*/ -3585 h 2524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688" h="2524">
                  <a:moveTo>
                    <a:pt x="1688" y="0"/>
                  </a:moveTo>
                  <a:lnTo>
                    <a:pt x="0" y="0"/>
                  </a:lnTo>
                  <a:lnTo>
                    <a:pt x="0" y="1722"/>
                  </a:lnTo>
                  <a:lnTo>
                    <a:pt x="1688" y="2524"/>
                  </a:lnTo>
                  <a:lnTo>
                    <a:pt x="1688" y="0"/>
                  </a:lnTo>
                  <a:close/>
                </a:path>
              </a:pathLst>
            </a:custGeom>
            <a:solidFill>
              <a:srgbClr val="D618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</p:grp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9007D4C-B427-4AF2-B17A-74CB8FF7600C}"/>
              </a:ext>
            </a:extLst>
          </p:cNvPr>
          <p:cNvCxnSpPr/>
          <p:nvPr userDrawn="1"/>
        </p:nvCxnSpPr>
        <p:spPr>
          <a:xfrm>
            <a:off x="1731162" y="716979"/>
            <a:ext cx="1001433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49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7">
            <a:extLst>
              <a:ext uri="{FF2B5EF4-FFF2-40B4-BE49-F238E27FC236}">
                <a16:creationId xmlns:a16="http://schemas.microsoft.com/office/drawing/2014/main" id="{3EB3591D-7803-4AB9-8FE7-F6FB5753141B}"/>
              </a:ext>
            </a:extLst>
          </p:cNvPr>
          <p:cNvSpPr>
            <a:spLocks/>
          </p:cNvSpPr>
          <p:nvPr userDrawn="1"/>
        </p:nvSpPr>
        <p:spPr bwMode="auto">
          <a:xfrm rot="16200000" flipH="1">
            <a:off x="10267365" y="5674841"/>
            <a:ext cx="583220" cy="1805890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grpSp>
        <p:nvGrpSpPr>
          <p:cNvPr id="8" name="Group 60">
            <a:extLst>
              <a:ext uri="{FF2B5EF4-FFF2-40B4-BE49-F238E27FC236}">
                <a16:creationId xmlns:a16="http://schemas.microsoft.com/office/drawing/2014/main" id="{BC6D8470-B26D-4BBE-AD52-C4049E10FAB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11553221" y="6070293"/>
            <a:ext cx="638779" cy="799103"/>
            <a:chOff x="0" y="-3585"/>
            <a:chExt cx="1688" cy="3392"/>
          </a:xfrm>
        </p:grpSpPr>
        <p:sp>
          <p:nvSpPr>
            <p:cNvPr id="9" name="Freeform 62">
              <a:extLst>
                <a:ext uri="{FF2B5EF4-FFF2-40B4-BE49-F238E27FC236}">
                  <a16:creationId xmlns:a16="http://schemas.microsoft.com/office/drawing/2014/main" id="{F95CAA63-156D-4161-A5D4-5047BDD94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1730"/>
              <a:ext cx="1619" cy="1537"/>
            </a:xfrm>
            <a:custGeom>
              <a:avLst/>
              <a:gdLst>
                <a:gd name="T0" fmla="*/ 0 w 1619"/>
                <a:gd name="T1" fmla="+- 0 -1730 -1730"/>
                <a:gd name="T2" fmla="*/ -1730 h 1537"/>
                <a:gd name="T3" fmla="*/ 0 w 1619"/>
                <a:gd name="T4" fmla="+- 0 -193 -1730"/>
                <a:gd name="T5" fmla="*/ -193 h 1537"/>
                <a:gd name="T6" fmla="*/ 1619 w 1619"/>
                <a:gd name="T7" fmla="+- 0 -961 -1730"/>
                <a:gd name="T8" fmla="*/ -961 h 1537"/>
                <a:gd name="T9" fmla="*/ 0 w 1619"/>
                <a:gd name="T10" fmla="+- 0 -1730 -1730"/>
                <a:gd name="T11" fmla="*/ -1730 h 1537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619" h="1537">
                  <a:moveTo>
                    <a:pt x="0" y="0"/>
                  </a:moveTo>
                  <a:lnTo>
                    <a:pt x="0" y="1537"/>
                  </a:lnTo>
                  <a:lnTo>
                    <a:pt x="1619" y="7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0" name="Freeform 61">
              <a:extLst>
                <a:ext uri="{FF2B5EF4-FFF2-40B4-BE49-F238E27FC236}">
                  <a16:creationId xmlns:a16="http://schemas.microsoft.com/office/drawing/2014/main" id="{3883F593-FB01-45A4-91F1-03F2B7AD0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3585"/>
              <a:ext cx="1688" cy="2524"/>
            </a:xfrm>
            <a:custGeom>
              <a:avLst/>
              <a:gdLst>
                <a:gd name="T0" fmla="*/ 1688 w 1688"/>
                <a:gd name="T1" fmla="+- 0 -3585 -3585"/>
                <a:gd name="T2" fmla="*/ -3585 h 2524"/>
                <a:gd name="T3" fmla="*/ 0 w 1688"/>
                <a:gd name="T4" fmla="+- 0 -3585 -3585"/>
                <a:gd name="T5" fmla="*/ -3585 h 2524"/>
                <a:gd name="T6" fmla="*/ 0 w 1688"/>
                <a:gd name="T7" fmla="+- 0 -1863 -3585"/>
                <a:gd name="T8" fmla="*/ -1863 h 2524"/>
                <a:gd name="T9" fmla="*/ 1688 w 1688"/>
                <a:gd name="T10" fmla="+- 0 -1061 -3585"/>
                <a:gd name="T11" fmla="*/ -1061 h 2524"/>
                <a:gd name="T12" fmla="*/ 1688 w 1688"/>
                <a:gd name="T13" fmla="+- 0 -3585 -3585"/>
                <a:gd name="T14" fmla="*/ -3585 h 2524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688" h="2524">
                  <a:moveTo>
                    <a:pt x="1688" y="0"/>
                  </a:moveTo>
                  <a:lnTo>
                    <a:pt x="0" y="0"/>
                  </a:lnTo>
                  <a:lnTo>
                    <a:pt x="0" y="1722"/>
                  </a:lnTo>
                  <a:lnTo>
                    <a:pt x="1688" y="2524"/>
                  </a:lnTo>
                  <a:lnTo>
                    <a:pt x="1688" y="0"/>
                  </a:lnTo>
                  <a:close/>
                </a:path>
              </a:pathLst>
            </a:custGeom>
            <a:solidFill>
              <a:srgbClr val="D618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6D147781-68BB-4CC4-89B4-5BAA963E076B}"/>
              </a:ext>
            </a:extLst>
          </p:cNvPr>
          <p:cNvSpPr txBox="1"/>
          <p:nvPr userDrawn="1"/>
        </p:nvSpPr>
        <p:spPr>
          <a:xfrm>
            <a:off x="2609161" y="3451034"/>
            <a:ext cx="6180463" cy="1707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FÉDÉRATION FRANÇAISE DU SPORT UNIVERSITAIRE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 avenue de Fontainebleau – 94 270 LE KREMLIN BICÊTRE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Tél / 01 58 68 22 75 - Courriel / 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federation@sport-u.com</a:t>
            </a:r>
            <a:endParaRPr lang="fr-FR" sz="1400" dirty="0">
              <a:solidFill>
                <a:schemeClr val="accent1">
                  <a:lumMod val="75000"/>
                </a:schemeClr>
              </a:solidFill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web : www.sport-u.com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sz="1400" dirty="0">
              <a:solidFill>
                <a:schemeClr val="accent1">
                  <a:lumMod val="75000"/>
                </a:schemeClr>
              </a:solidFill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74F37AC-B7D5-43B6-BAAF-093AA7B6D1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111" y="1405771"/>
            <a:ext cx="2532040" cy="1865178"/>
          </a:xfrm>
          <a:prstGeom prst="rect">
            <a:avLst/>
          </a:prstGeom>
        </p:spPr>
      </p:pic>
      <p:sp>
        <p:nvSpPr>
          <p:cNvPr id="13" name="Freeform 57">
            <a:extLst>
              <a:ext uri="{FF2B5EF4-FFF2-40B4-BE49-F238E27FC236}">
                <a16:creationId xmlns:a16="http://schemas.microsoft.com/office/drawing/2014/main" id="{7DDF5EF3-6D7B-4F89-A2AB-4EE956E8E00B}"/>
              </a:ext>
            </a:extLst>
          </p:cNvPr>
          <p:cNvSpPr>
            <a:spLocks/>
          </p:cNvSpPr>
          <p:nvPr userDrawn="1"/>
        </p:nvSpPr>
        <p:spPr bwMode="auto">
          <a:xfrm rot="16200000" flipV="1">
            <a:off x="1485902" y="-1535330"/>
            <a:ext cx="1057274" cy="4029079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15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A9B300-2A9A-4F1A-89DD-D47C27A78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E3F283-E79F-4BBA-951C-F8CFE45C5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B44C5F-516E-4914-AFC4-E4729A2C4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3BB57C-5B0E-4D41-B5FC-5134D6DED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0CB56C-C025-4B00-BC74-DADD59AD5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9B3094-F7B7-46AA-8540-78552156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04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1B8124-FBAF-4D70-A0D1-ACE82D35F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61C72D-E9B1-4188-A465-F9D59A1D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56D69E-5150-443E-A935-7BF44000C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FCD7C4-5EBC-4634-B22C-671820E04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53A41D7-8256-4E80-A0F7-EA107D009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4376F1-4026-4B41-B2A8-EA880BEF0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3A0149-0ED7-4DA6-8D51-9DCC0581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9D64140-A220-4FAF-9983-2D8AB1ED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74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C5C6B6-C0C0-482F-A71B-CDFB37C21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7BBDA4-8343-461F-8036-9468240E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81BF317-F5D3-4FAD-A43C-F9E3A8F60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13876E-E8C2-4468-BD50-C099690D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46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B166D1-487E-4CE1-BB95-DD3089017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BE3290-D33C-4148-ABDA-C2E94C6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2F92E1-24C8-472C-9B64-01BD1648D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16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3C8A46-F5C7-4B7A-AF64-4A2454DF5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5CC088-522A-4DEC-B35C-36AC0B91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3F1145-72E5-492B-BB5A-94C97D620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4C2D52-C9DA-407A-88E5-155D58C9D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32C66B-E96B-489F-A7E5-98C0CD7F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E1B100-AA4D-4618-AB66-86345A29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9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3AC54A-DEA9-47EA-BD7B-B2BABD2D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37007D-DD90-48EE-A365-ED7DF8FE2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C8FAA1-CDB2-4C18-B94F-4E17E7F32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244155-561A-47D9-A665-77D04869A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B7EEF2-2DCB-44B7-B6BC-794B21F5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4D0AB9-11E3-47DF-86A0-7AB36434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91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386075-7433-430C-919D-FDE6FA6E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3D1726-A3A0-40ED-8AB8-1BDC8E663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8881FE-5AB3-48C4-B3DD-329A285DD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5367-3FCD-44AC-8ED4-1FAB55370242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D0AD74-32F5-4973-A3E9-CD2981CDE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7BB5FC-D34F-4C46-8634-0CF32A9AF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25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6A133-A034-4BE0-A5A7-DB84C748A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PRESENTATION SAISON 23-24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CCCFFB-8146-4F29-AF19-CE565A5D56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VENDREDI 08/09/2023</a:t>
            </a:r>
          </a:p>
        </p:txBody>
      </p:sp>
    </p:spTree>
    <p:extLst>
      <p:ext uri="{BB962C8B-B14F-4D97-AF65-F5344CB8AC3E}">
        <p14:creationId xmlns:p14="http://schemas.microsoft.com/office/powerpoint/2010/main" val="229730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030982-E501-4288-A370-1B220A40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FONCTIONNEMENT GENERAL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95901B-EEF0-4536-8A25-8FAA1E7F7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Inter-ligues déterminées </a:t>
            </a:r>
          </a:p>
          <a:p>
            <a:endParaRPr lang="fr-FR" dirty="0"/>
          </a:p>
          <a:p>
            <a:r>
              <a:rPr lang="fr-FR" dirty="0"/>
              <a:t>Identique pour toutes les formules</a:t>
            </a:r>
          </a:p>
          <a:p>
            <a:endParaRPr lang="fr-FR" dirty="0"/>
          </a:p>
          <a:p>
            <a:r>
              <a:rPr lang="fr-FR" dirty="0"/>
              <a:t>3 championnats de France</a:t>
            </a:r>
          </a:p>
          <a:p>
            <a:endParaRPr lang="fr-FR" dirty="0"/>
          </a:p>
          <a:p>
            <a:r>
              <a:rPr lang="fr-FR" dirty="0"/>
              <a:t>Saison séparée entre le Rugby à 10 et Rugby à 7</a:t>
            </a:r>
          </a:p>
        </p:txBody>
      </p:sp>
    </p:spTree>
    <p:extLst>
      <p:ext uri="{BB962C8B-B14F-4D97-AF65-F5344CB8AC3E}">
        <p14:creationId xmlns:p14="http://schemas.microsoft.com/office/powerpoint/2010/main" val="379143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BEA1CE-AA05-C5BB-886B-418BE709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INTER-LIGUES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6A9560-44EA-9BED-8B3C-20AF32F5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Fonctionnement libre de qualification au sein de l’inter-ligues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b="0" dirty="0"/>
              <a:t>Envisager plutôt un plateau (ou plusieurs) sur un lieu unique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Nécessité de réaliser une circulaire pour clarifier 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b="0" dirty="0"/>
              <a:t>Lieu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b="0" dirty="0"/>
              <a:t>Horaires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b="0" dirty="0"/>
              <a:t>Modalités sportives (forfait, mode de qualification, départage…)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b="0" dirty="0"/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/>
              <a:t>Nécessité d’identifier un référent par inter-ligue</a:t>
            </a:r>
          </a:p>
          <a:p>
            <a:pPr marL="0" indent="0">
              <a:buNone/>
            </a:pPr>
            <a:r>
              <a:rPr lang="fr-FR" b="0"/>
              <a:t>Retour de la liste des référents le vendredi 15 septembre dernier délai</a:t>
            </a:r>
          </a:p>
          <a:p>
            <a:pPr marL="0" indent="0">
              <a:buNone/>
            </a:pPr>
            <a:endParaRPr lang="fr-FR"/>
          </a:p>
          <a:p>
            <a:r>
              <a:rPr lang="fr-FR" dirty="0"/>
              <a:t>Circulaire IL à diffuser pour le 15 octobre 2023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b="0" dirty="0"/>
              <a:t>Rugby à 10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b="0" dirty="0"/>
              <a:t>Rugby Ecoles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b="0" dirty="0"/>
              <a:t>Rugby à 7</a:t>
            </a:r>
          </a:p>
        </p:txBody>
      </p:sp>
    </p:spTree>
    <p:extLst>
      <p:ext uri="{BB962C8B-B14F-4D97-AF65-F5344CB8AC3E}">
        <p14:creationId xmlns:p14="http://schemas.microsoft.com/office/powerpoint/2010/main" val="33412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887BC5-2FCD-AD2C-4D35-AD4EA3095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INTER-LIGUES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14080519-CD99-78F9-E809-99D83DB79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232100"/>
              </p:ext>
            </p:extLst>
          </p:nvPr>
        </p:nvGraphicFramePr>
        <p:xfrm>
          <a:off x="569796" y="1411483"/>
          <a:ext cx="5040471" cy="4351340"/>
        </p:xfrm>
        <a:graphic>
          <a:graphicData uri="http://schemas.openxmlformats.org/drawingml/2006/table">
            <a:tbl>
              <a:tblPr/>
              <a:tblGrid>
                <a:gridCol w="1680157">
                  <a:extLst>
                    <a:ext uri="{9D8B030D-6E8A-4147-A177-3AD203B41FA5}">
                      <a16:colId xmlns:a16="http://schemas.microsoft.com/office/drawing/2014/main" val="274223113"/>
                    </a:ext>
                  </a:extLst>
                </a:gridCol>
                <a:gridCol w="1680157">
                  <a:extLst>
                    <a:ext uri="{9D8B030D-6E8A-4147-A177-3AD203B41FA5}">
                      <a16:colId xmlns:a16="http://schemas.microsoft.com/office/drawing/2014/main" val="4047052769"/>
                    </a:ext>
                  </a:extLst>
                </a:gridCol>
                <a:gridCol w="1680157">
                  <a:extLst>
                    <a:ext uri="{9D8B030D-6E8A-4147-A177-3AD203B41FA5}">
                      <a16:colId xmlns:a16="http://schemas.microsoft.com/office/drawing/2014/main" val="1183940010"/>
                    </a:ext>
                  </a:extLst>
                </a:gridCol>
              </a:tblGrid>
              <a:tr h="25966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LT Pro" panose="020B0504020202020204" pitchFamily="34" charset="0"/>
                        </a:rPr>
                        <a:t>CFU et CFE RUGBY - Toutes les filières (sauf SEVENS écoles filles)</a:t>
                      </a: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537187"/>
                  </a:ext>
                </a:extLst>
              </a:tr>
              <a:tr h="16172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 </a:t>
                      </a: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199821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INTER-LIGUES 1</a:t>
                      </a:r>
                    </a:p>
                  </a:txBody>
                  <a:tcPr marL="6739" marR="6739" marT="6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674019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Sites concernés : Aix-Marseille, Montpellier,Nice, Corse</a:t>
                      </a:r>
                    </a:p>
                  </a:txBody>
                  <a:tcPr marL="6739" marR="6739" marT="67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988280"/>
                  </a:ext>
                </a:extLst>
              </a:tr>
              <a:tr h="16172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749266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INTER-LIGUES 2</a:t>
                      </a:r>
                    </a:p>
                  </a:txBody>
                  <a:tcPr marL="6739" marR="6739" marT="6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796584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Sites concernés : Lyon, Grenoble, Clermont, Dijon, Besançon</a:t>
                      </a:r>
                    </a:p>
                  </a:txBody>
                  <a:tcPr marL="6739" marR="6739" marT="67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9146"/>
                  </a:ext>
                </a:extLst>
              </a:tr>
              <a:tr h="16172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30464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INTER-LIGUES 3</a:t>
                      </a:r>
                    </a:p>
                  </a:txBody>
                  <a:tcPr marL="6739" marR="6739" marT="6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978061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Sites concernés : Bordeaux, Toulouse, Poitiers, Limoges</a:t>
                      </a:r>
                    </a:p>
                  </a:txBody>
                  <a:tcPr marL="6739" marR="6739" marT="67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427641"/>
                  </a:ext>
                </a:extLst>
              </a:tr>
              <a:tr h="161726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858952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INTER-LIGUES 4</a:t>
                      </a:r>
                    </a:p>
                  </a:txBody>
                  <a:tcPr marL="6739" marR="6739" marT="6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493242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Sites concernés : Nantes, Rennes, Brest, Caen, Rouen, Orléans-Tours</a:t>
                      </a:r>
                    </a:p>
                  </a:txBody>
                  <a:tcPr marL="6739" marR="6739" marT="67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433703"/>
                  </a:ext>
                </a:extLst>
              </a:tr>
              <a:tr h="161726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369164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INTER-LIGUES 5</a:t>
                      </a:r>
                    </a:p>
                  </a:txBody>
                  <a:tcPr marL="6739" marR="6739" marT="6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680214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Sites concernés : Ile de France</a:t>
                      </a:r>
                    </a:p>
                  </a:txBody>
                  <a:tcPr marL="6739" marR="6739" marT="67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584219"/>
                  </a:ext>
                </a:extLst>
              </a:tr>
              <a:tr h="167117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6739" marR="6739" marT="67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070671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INTER-LIGUES 6</a:t>
                      </a:r>
                    </a:p>
                  </a:txBody>
                  <a:tcPr marL="6739" marR="6739" marT="6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51761"/>
                  </a:ext>
                </a:extLst>
              </a:tr>
              <a:tr h="25966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Sites concernés : Lille, Amiens, Reims, Nancy, Strasbourg</a:t>
                      </a:r>
                    </a:p>
                  </a:txBody>
                  <a:tcPr marL="6739" marR="6739" marT="67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329274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0A8D0BA0-0D03-5164-77CC-D790FC8B9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984844"/>
              </p:ext>
            </p:extLst>
          </p:nvPr>
        </p:nvGraphicFramePr>
        <p:xfrm>
          <a:off x="6417282" y="1411483"/>
          <a:ext cx="5328213" cy="3616702"/>
        </p:xfrm>
        <a:graphic>
          <a:graphicData uri="http://schemas.openxmlformats.org/drawingml/2006/table">
            <a:tbl>
              <a:tblPr/>
              <a:tblGrid>
                <a:gridCol w="1776071">
                  <a:extLst>
                    <a:ext uri="{9D8B030D-6E8A-4147-A177-3AD203B41FA5}">
                      <a16:colId xmlns:a16="http://schemas.microsoft.com/office/drawing/2014/main" val="3743877587"/>
                    </a:ext>
                  </a:extLst>
                </a:gridCol>
                <a:gridCol w="1776071">
                  <a:extLst>
                    <a:ext uri="{9D8B030D-6E8A-4147-A177-3AD203B41FA5}">
                      <a16:colId xmlns:a16="http://schemas.microsoft.com/office/drawing/2014/main" val="3793500229"/>
                    </a:ext>
                  </a:extLst>
                </a:gridCol>
                <a:gridCol w="1776071">
                  <a:extLst>
                    <a:ext uri="{9D8B030D-6E8A-4147-A177-3AD203B41FA5}">
                      <a16:colId xmlns:a16="http://schemas.microsoft.com/office/drawing/2014/main" val="3391152936"/>
                    </a:ext>
                  </a:extLst>
                </a:gridCol>
              </a:tblGrid>
              <a:tr h="23481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LT Pro" panose="020B0504020202020204" pitchFamily="34" charset="0"/>
                        </a:rPr>
                        <a:t>CFE RUGBY SEVENS - JEUNES FILLES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714217"/>
                  </a:ext>
                </a:extLst>
              </a:tr>
              <a:tr h="15112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135823"/>
                  </a:ext>
                </a:extLst>
              </a:tr>
              <a:tr h="23481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INTER-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LIGUES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 1-2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097835"/>
                  </a:ext>
                </a:extLst>
              </a:tr>
              <a:tr h="35060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Sites concernés : Aix-Marseille, Montpellier, Nice, Corse + Lyon, Grenoble, Clermont, Dijon, Besançon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941311"/>
                  </a:ext>
                </a:extLst>
              </a:tr>
              <a:tr h="79792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157589"/>
                  </a:ext>
                </a:extLst>
              </a:tr>
              <a:tr h="23481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INTER-LIGUES 3-4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242801"/>
                  </a:ext>
                </a:extLst>
              </a:tr>
              <a:tr h="336788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Sites concernés : Bordeaux, Toulouse, Poitiers, Limoges + Nantes, Rennes, Brest, Caen, Rouen, Orléans-Tours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077084"/>
                  </a:ext>
                </a:extLst>
              </a:tr>
              <a:tr h="79538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503656"/>
                  </a:ext>
                </a:extLst>
              </a:tr>
              <a:tr h="23481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INTER-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LIGUES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 5-6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618096"/>
                  </a:ext>
                </a:extLst>
              </a:tr>
              <a:tr h="234817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Sites concernés : Ile de France + Lille, Amiens, Reims, Nancy, Strasbourg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015322"/>
                  </a:ext>
                </a:extLst>
              </a:tr>
            </a:tbl>
          </a:graphicData>
        </a:graphic>
      </p:graphicFrame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186329FC-4C99-F87C-2678-A5E37718DA65}"/>
              </a:ext>
            </a:extLst>
          </p:cNvPr>
          <p:cNvCxnSpPr/>
          <p:nvPr/>
        </p:nvCxnSpPr>
        <p:spPr>
          <a:xfrm>
            <a:off x="6010382" y="1411483"/>
            <a:ext cx="0" cy="4351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09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22D7FF-8509-6D59-235D-A699EEBC2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INTER-LIGUES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5BCCD5-1619-39EC-DC79-5D77FA5A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Méthodologie de constitution des IL</a:t>
            </a:r>
          </a:p>
          <a:p>
            <a:pPr marL="914400" lvl="1" algn="just">
              <a:buFont typeface="Symbol" panose="05050102010706020507" pitchFamily="18" charset="2"/>
              <a:buChar char=""/>
            </a:pPr>
            <a:r>
              <a:rPr lang="fr-FR" sz="1600" b="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1600" b="0" baseline="30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FR" sz="1600" b="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simulation en fonction des zones de vacances</a:t>
            </a:r>
          </a:p>
          <a:p>
            <a:pPr marL="914400" lvl="1" algn="just">
              <a:buFont typeface="Symbol" panose="05050102010706020507" pitchFamily="18" charset="2"/>
              <a:buChar char=""/>
            </a:pPr>
            <a:r>
              <a:rPr lang="fr-FR" sz="1600" b="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1600" b="0" baseline="30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1600" b="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étape : Réguler en fonction des déplacements géographiques</a:t>
            </a:r>
          </a:p>
          <a:p>
            <a:pPr marL="914400" lvl="1" algn="just">
              <a:buFont typeface="Symbol" panose="05050102010706020507" pitchFamily="18" charset="2"/>
              <a:buChar char=""/>
            </a:pPr>
            <a:r>
              <a:rPr lang="fr-FR" sz="1600" b="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FR" sz="1600" b="0" baseline="30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1600" b="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étape : Réguler pour harmoniser les niveaux = déplacer des équipes ou attribuer des quotas bonus</a:t>
            </a:r>
          </a:p>
          <a:p>
            <a:endParaRPr lang="fr-FR" sz="2800" dirty="0"/>
          </a:p>
          <a:p>
            <a:r>
              <a:rPr lang="fr-FR" sz="2800" dirty="0"/>
              <a:t>Principe dérogatoire sur critère géographique : </a:t>
            </a:r>
            <a:r>
              <a:rPr lang="fr-FR" sz="2800" b="0" dirty="0"/>
              <a:t>demande à la CMN</a:t>
            </a:r>
          </a:p>
        </p:txBody>
      </p:sp>
    </p:spTree>
    <p:extLst>
      <p:ext uri="{BB962C8B-B14F-4D97-AF65-F5344CB8AC3E}">
        <p14:creationId xmlns:p14="http://schemas.microsoft.com/office/powerpoint/2010/main" val="422633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9E6D4B-20D9-07A5-CE45-6DCAF3AB6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CHAMPIONNATS DE FRANCE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0C072A-63B3-79B8-4EA2-AF1859D4D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1162" y="1378182"/>
            <a:ext cx="10014333" cy="14677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000" dirty="0">
                <a:latin typeface="Avenir Next LT Pro"/>
              </a:rPr>
              <a:t>CFU RUGBY à 10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>
                <a:latin typeface="Avenir Next LT Pro"/>
              </a:rPr>
              <a:t>07-08 ou 15-16 février 2024 (Attente réponse IDF, OCC sur faisabilité du 15-16 février : zone de vacances / matchs fédéraux le 17 février)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dirty="0">
                <a:latin typeface="Avenir Next LT Pro"/>
              </a:rPr>
              <a:t>Aix-en-Provence (SUD)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dirty="0">
                <a:latin typeface="Avenir Next LT Pro"/>
              </a:rPr>
              <a:t>Date limite qualification : 22 décembre 2023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57B5B01E-B9B6-5CCA-4C46-A3210F8AE8E1}"/>
              </a:ext>
            </a:extLst>
          </p:cNvPr>
          <p:cNvSpPr txBox="1">
            <a:spLocks/>
          </p:cNvSpPr>
          <p:nvPr/>
        </p:nvSpPr>
        <p:spPr>
          <a:xfrm>
            <a:off x="1731162" y="4745938"/>
            <a:ext cx="10014333" cy="146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fr-FR" sz="24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 lang="fr-FR" sz="18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1800" b="0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1800" b="0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1800" b="0" kern="1200" dirty="0" smtClean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/>
              <a:t>CFU RUGBY à 7 - #SGSEVENS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dirty="0"/>
              <a:t>24-25 mai 2024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dirty="0"/>
              <a:t>Cap d’Agde (OCCITANIE)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dirty="0"/>
              <a:t>Date limite qualification : 12 avril 2024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485269CB-07B3-E164-E7C4-1C6BF9737B73}"/>
              </a:ext>
            </a:extLst>
          </p:cNvPr>
          <p:cNvSpPr txBox="1">
            <a:spLocks/>
          </p:cNvSpPr>
          <p:nvPr/>
        </p:nvSpPr>
        <p:spPr>
          <a:xfrm>
            <a:off x="1731161" y="3052147"/>
            <a:ext cx="10014333" cy="146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fr-FR" sz="24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 lang="fr-FR" sz="18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1800" b="0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1800" b="0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1800" b="0" kern="1200" dirty="0" smtClean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/>
              <a:t>CFE RUGBY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dirty="0"/>
              <a:t>21-22 mars 2024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dirty="0"/>
              <a:t>Epernay (GRAND-EST)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dirty="0"/>
              <a:t>Date limite qualification : 16 février 2024</a:t>
            </a:r>
          </a:p>
        </p:txBody>
      </p:sp>
    </p:spTree>
    <p:extLst>
      <p:ext uri="{BB962C8B-B14F-4D97-AF65-F5344CB8AC3E}">
        <p14:creationId xmlns:p14="http://schemas.microsoft.com/office/powerpoint/2010/main" val="122509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D41CB1-CBD7-EC9D-7ECD-2211B5239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Calendrier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0BBB90E-70A6-B30A-91DC-8E832A3B9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269" y="0"/>
            <a:ext cx="4303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930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533745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1AADA410CFEE4E87B5F36A38C6B5AF" ma:contentTypeVersion="11" ma:contentTypeDescription="Crée un document." ma:contentTypeScope="" ma:versionID="6b5e0aa439545f0c0e6f19e6b24815e9">
  <xsd:schema xmlns:xsd="http://www.w3.org/2001/XMLSchema" xmlns:xs="http://www.w3.org/2001/XMLSchema" xmlns:p="http://schemas.microsoft.com/office/2006/metadata/properties" xmlns:ns2="98171c84-acc7-46fe-8706-3be744b84a0f" xmlns:ns3="a1d38fef-eaca-439e-93f7-83935e21885c" targetNamespace="http://schemas.microsoft.com/office/2006/metadata/properties" ma:root="true" ma:fieldsID="88e463536a9fea134db68d55cb43a438" ns2:_="" ns3:_="">
    <xsd:import namespace="98171c84-acc7-46fe-8706-3be744b84a0f"/>
    <xsd:import namespace="a1d38fef-eaca-439e-93f7-83935e218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171c84-acc7-46fe-8706-3be744b84a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6f18a5da-3139-41cd-a17b-e6dfb6b83a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38fef-eaca-439e-93f7-83935e21885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68539b2-3cdb-4e11-ad37-f9fb275816e3}" ma:internalName="TaxCatchAll" ma:showField="CatchAllData" ma:web="a1d38fef-eaca-439e-93f7-83935e218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1d38fef-eaca-439e-93f7-83935e21885c" xsi:nil="true"/>
    <lcf76f155ced4ddcb4097134ff3c332f xmlns="98171c84-acc7-46fe-8706-3be744b84a0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B86A463-6F6A-49DD-BAFE-EC7B7A311B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7E9C2B-ABBA-4D89-B88B-0D2D343E3808}">
  <ds:schemaRefs>
    <ds:schemaRef ds:uri="98171c84-acc7-46fe-8706-3be744b84a0f"/>
    <ds:schemaRef ds:uri="a1d38fef-eaca-439e-93f7-83935e21885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48719A6-304F-428F-8F4C-85B9F68E2BE3}">
  <ds:schemaRefs>
    <ds:schemaRef ds:uri="http://schemas.openxmlformats.org/package/2006/metadata/core-properties"/>
    <ds:schemaRef ds:uri="http://purl.org/dc/terms/"/>
    <ds:schemaRef ds:uri="a1d38fef-eaca-439e-93f7-83935e21885c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98171c84-acc7-46fe-8706-3be744b84a0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402</Words>
  <Application>Microsoft Office PowerPoint</Application>
  <PresentationFormat>Grand écran</PresentationFormat>
  <Paragraphs>69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Arial</vt:lpstr>
      <vt:lpstr>Avenir Next LT Pro</vt:lpstr>
      <vt:lpstr>Avenir Next LT Pro Light</vt:lpstr>
      <vt:lpstr>Calibri</vt:lpstr>
      <vt:lpstr>Calibri Light</vt:lpstr>
      <vt:lpstr>Courier New</vt:lpstr>
      <vt:lpstr>Symbol</vt:lpstr>
      <vt:lpstr>Wingdings</vt:lpstr>
      <vt:lpstr>Conception personnalisée</vt:lpstr>
      <vt:lpstr>PRESENTATION SAISON 23-24</vt:lpstr>
      <vt:lpstr>FONCTIONNEMENT GENERAL</vt:lpstr>
      <vt:lpstr>INTER-LIGUES</vt:lpstr>
      <vt:lpstr>INTER-LIGUES</vt:lpstr>
      <vt:lpstr>INTER-LIGUES</vt:lpstr>
      <vt:lpstr>CHAMPIONNATS DE FRANCE</vt:lpstr>
      <vt:lpstr>Calendrier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Communication</dc:creator>
  <cp:lastModifiedBy>SportU Paris</cp:lastModifiedBy>
  <cp:revision>173</cp:revision>
  <dcterms:created xsi:type="dcterms:W3CDTF">2021-04-12T17:00:26Z</dcterms:created>
  <dcterms:modified xsi:type="dcterms:W3CDTF">2023-09-26T12:55:30Z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0x010100581AADA410CFEE4E87B5F36A38C6B5AF</vt:lpwstr>
  </property>
  <property fmtid="{D5CDD505-2E9C-101B-9397-08002B2CF9AE}" pid="3" name="MediaServiceImageTags">
    <vt:lpwstr/>
  </property>
</Properties>
</file>